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4" r:id="rId2"/>
    <p:sldId id="263" r:id="rId3"/>
    <p:sldId id="262" r:id="rId4"/>
    <p:sldId id="261" r:id="rId5"/>
    <p:sldId id="260" r:id="rId6"/>
    <p:sldId id="265" r:id="rId7"/>
    <p:sldId id="259" r:id="rId8"/>
    <p:sldId id="258" r:id="rId9"/>
    <p:sldId id="266" r:id="rId10"/>
    <p:sldId id="267" r:id="rId11"/>
    <p:sldId id="257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83" d="100"/>
          <a:sy n="83" d="100"/>
        </p:scale>
        <p:origin x="145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02" y="2086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97B583-91C9-4758-A588-5B56CB288DDE}" type="datetimeFigureOut">
              <a:rPr lang="pl-PL" smtClean="0"/>
              <a:pPr/>
              <a:t>09.02.2021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C7B5F-E31A-47BC-9318-E913D30F08A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9392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AA4AD-ACF0-43C7-AE7A-F53628F34689}" type="datetimeFigureOut">
              <a:rPr lang="pl-PL" smtClean="0"/>
              <a:pPr/>
              <a:t>09.02.2021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E210B-891D-4A7E-BB6F-5FB131336FD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267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AA4AD-ACF0-43C7-AE7A-F53628F34689}" type="datetimeFigureOut">
              <a:rPr lang="pl-PL" smtClean="0"/>
              <a:pPr/>
              <a:t>09.02.2021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E210B-891D-4A7E-BB6F-5FB131336FD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84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AA4AD-ACF0-43C7-AE7A-F53628F34689}" type="datetimeFigureOut">
              <a:rPr lang="pl-PL" smtClean="0"/>
              <a:pPr/>
              <a:t>09.02.2021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E210B-891D-4A7E-BB6F-5FB131336FD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537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AA4AD-ACF0-43C7-AE7A-F53628F34689}" type="datetimeFigureOut">
              <a:rPr lang="pl-PL" smtClean="0"/>
              <a:pPr/>
              <a:t>09.02.2021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E210B-891D-4A7E-BB6F-5FB131336FD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338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AA4AD-ACF0-43C7-AE7A-F53628F34689}" type="datetimeFigureOut">
              <a:rPr lang="pl-PL" smtClean="0"/>
              <a:pPr/>
              <a:t>09.02.2021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E210B-891D-4A7E-BB6F-5FB131336FD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048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AA4AD-ACF0-43C7-AE7A-F53628F34689}" type="datetimeFigureOut">
              <a:rPr lang="pl-PL" smtClean="0"/>
              <a:pPr/>
              <a:t>09.02.2021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E210B-891D-4A7E-BB6F-5FB131336FD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189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AA4AD-ACF0-43C7-AE7A-F53628F34689}" type="datetimeFigureOut">
              <a:rPr lang="pl-PL" smtClean="0"/>
              <a:pPr/>
              <a:t>09.02.2021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E210B-891D-4A7E-BB6F-5FB131336FD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042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AA4AD-ACF0-43C7-AE7A-F53628F34689}" type="datetimeFigureOut">
              <a:rPr lang="pl-PL" smtClean="0"/>
              <a:pPr/>
              <a:t>09.02.2021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E210B-891D-4A7E-BB6F-5FB131336FD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144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AA4AD-ACF0-43C7-AE7A-F53628F34689}" type="datetimeFigureOut">
              <a:rPr lang="pl-PL" smtClean="0"/>
              <a:pPr/>
              <a:t>09.02.2021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E210B-891D-4A7E-BB6F-5FB131336FD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600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AA4AD-ACF0-43C7-AE7A-F53628F34689}" type="datetimeFigureOut">
              <a:rPr lang="pl-PL" smtClean="0"/>
              <a:pPr/>
              <a:t>09.02.2021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E210B-891D-4A7E-BB6F-5FB131336FD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384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AA4AD-ACF0-43C7-AE7A-F53628F34689}" type="datetimeFigureOut">
              <a:rPr lang="pl-PL" smtClean="0"/>
              <a:pPr/>
              <a:t>09.02.2021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E210B-891D-4A7E-BB6F-5FB131336FD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226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AA4AD-ACF0-43C7-AE7A-F53628F34689}" type="datetimeFigureOut">
              <a:rPr lang="pl-PL" smtClean="0"/>
              <a:pPr/>
              <a:t>09.02.2021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E210B-891D-4A7E-BB6F-5FB131336FD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4469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11560" y="3429000"/>
            <a:ext cx="7772400" cy="1553003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Chcesz chronić swoje dzieci? </a:t>
            </a:r>
          </a:p>
          <a:p>
            <a:r>
              <a:rPr lang="pl-PL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Sprawdź co robią w sieci!</a:t>
            </a:r>
            <a:endParaRPr lang="pl-PL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0" y="1848019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Cyberbezpieczeństwo dzieci     </a:t>
            </a:r>
            <a:br>
              <a:rPr lang="pl-PL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</a:br>
            <a:r>
              <a:rPr lang="pl-PL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i młodzieży</a:t>
            </a:r>
            <a:endParaRPr lang="pl-PL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4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728192"/>
          </a:xfrm>
        </p:spPr>
        <p:txBody>
          <a:bodyPr>
            <a:noAutofit/>
          </a:bodyPr>
          <a:lstStyle/>
          <a:p>
            <a:r>
              <a:rPr lang="pl-PL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ova Cond" pitchFamily="34" charset="0"/>
              </a:rPr>
              <a:t>Istnieją różne zespoły i linie pomocowe które zajmują się problemami dotyczącymi bezpieczeństwa dzieci w Internecie. Na stronach tych instytucji zamieszczone są informacje</a:t>
            </a:r>
            <a:br>
              <a:rPr lang="pl-PL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ova Cond" pitchFamily="34" charset="0"/>
              </a:rPr>
            </a:br>
            <a:r>
              <a:rPr lang="pl-PL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ova Cond" pitchFamily="34" charset="0"/>
              </a:rPr>
              <a:t> i wskazówki, dotyczące rozwiązywania różnych problemów. </a:t>
            </a:r>
            <a:br>
              <a:rPr lang="pl-PL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ova Cond" pitchFamily="34" charset="0"/>
              </a:rPr>
            </a:br>
            <a:endParaRPr lang="pl-PL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ova Cond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2204864"/>
            <a:ext cx="8229600" cy="4536504"/>
          </a:xfrm>
        </p:spPr>
        <p:txBody>
          <a:bodyPr>
            <a:normAutofit fontScale="55000" lnSpcReduction="20000"/>
          </a:bodyPr>
          <a:lstStyle/>
          <a:p>
            <a:r>
              <a:rPr lang="pl-PL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116 111 </a:t>
            </a:r>
            <a:r>
              <a:rPr lang="pl-PL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</a:t>
            </a:r>
            <a:r>
              <a:rPr lang="pl-PL" sz="3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  <a:r>
              <a:rPr lang="pl-PL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ezpłatny </a:t>
            </a:r>
            <a:r>
              <a:rPr lang="pl-PL" sz="3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anonimowy telefon zaufania dla dzieci i młodzieży prowadzony przez Fundację Dajemy Dzieciom Siłę.</a:t>
            </a:r>
          </a:p>
          <a:p>
            <a:r>
              <a:rPr lang="pl-PL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800 12 12 12 </a:t>
            </a:r>
            <a:r>
              <a:rPr lang="pl-PL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– </a:t>
            </a:r>
            <a:r>
              <a:rPr lang="pl-PL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dziecięcy </a:t>
            </a:r>
            <a:r>
              <a:rPr lang="pl-PL" sz="3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telefon zaufania. Bezpłatna działająca całodobowo telefoniczna linia interwencyjna dla dzieci i młodzieży. </a:t>
            </a:r>
          </a:p>
          <a:p>
            <a:r>
              <a:rPr lang="pl-PL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DYŻURNET.PL </a:t>
            </a:r>
            <a:r>
              <a:rPr lang="pl-PL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</a:t>
            </a:r>
            <a:r>
              <a:rPr lang="pl-PL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zespół </a:t>
            </a:r>
            <a:r>
              <a:rPr lang="pl-PL" sz="3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ekspertów </a:t>
            </a:r>
            <a:r>
              <a:rPr lang="pl-PL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działający </a:t>
            </a:r>
            <a:r>
              <a:rPr lang="pl-PL" sz="3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jako punkt kontaktowy do zgłaszania nielegalnych treści w Internecie, szczególnie związanych </a:t>
            </a:r>
            <a:r>
              <a:rPr lang="pl-PL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pl-PL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pl-PL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 </a:t>
            </a:r>
            <a:r>
              <a:rPr lang="pl-PL" sz="3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seksualnym wykorzystywaniem dzieci. </a:t>
            </a:r>
            <a:endParaRPr lang="pl-PL" sz="35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pl-PL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l-PL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Informacje</a:t>
            </a:r>
            <a:r>
              <a:rPr lang="pl-PL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materiały i porady jak dbać o bezpieczeństwo dziecka w sieci można również znaleźć na stronach kampanii:</a:t>
            </a:r>
          </a:p>
          <a:p>
            <a:pPr lvl="0"/>
            <a:r>
              <a:rPr lang="pl-PL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Nie zagub dziecka w </a:t>
            </a:r>
            <a:r>
              <a:rPr lang="pl-PL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sieci</a:t>
            </a: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www.gov.pl/niezagubdzieckawsieci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/>
            <a:r>
              <a:rPr lang="pl-PL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Dyżurnet.pl</a:t>
            </a: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www.dyzurnet.pl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/>
            <a:r>
              <a:rPr lang="pl-PL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Cybernauci: </a:t>
            </a: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www.cybernauci.edu.pl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/>
            <a:r>
              <a:rPr lang="pl-PL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Cyfrowobezbezpieczni</a:t>
            </a: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www.cyfrowobezpieczni.pl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/>
            <a:r>
              <a:rPr lang="pl-PL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Fundacja Dajemy Dzieciom </a:t>
            </a:r>
            <a:r>
              <a:rPr lang="pl-PL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Siłę</a:t>
            </a: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www.fdds.p</a:t>
            </a:r>
            <a:r>
              <a:rPr lang="pl-PL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endParaRPr lang="pl-PL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019571"/>
            <a:ext cx="2808312" cy="158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942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150873" y="2204864"/>
            <a:ext cx="67954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Dziękuję za uwagę</a:t>
            </a:r>
            <a:endParaRPr lang="pl-PL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183269" y="3259722"/>
            <a:ext cx="47646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Łukasz Buczyński klasa VIII</a:t>
            </a:r>
            <a:endParaRPr lang="pl-PL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057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otoomnia.com - Zamazane Tło do Prezentacji Power 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" y="0"/>
            <a:ext cx="9525000" cy="693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9552" y="1241810"/>
            <a:ext cx="8712968" cy="2691244"/>
          </a:xfrm>
        </p:spPr>
        <p:txBody>
          <a:bodyPr>
            <a:noAutofit/>
          </a:bodyPr>
          <a:lstStyle/>
          <a:p>
            <a:pPr algn="l"/>
            <a:r>
              <a:rPr lang="pl-PL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Internet</a:t>
            </a:r>
            <a:r>
              <a:rPr lang="pl-PL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 to obecnie najpopularniejsze medium, jest nie tylko źródłem </a:t>
            </a:r>
            <a:r>
              <a:rPr lang="pl-P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szerokiej i </a:t>
            </a:r>
            <a:r>
              <a:rPr lang="pl-PL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aktualnej wiedzy, wszelkiego rodzaju rozrywki, lecz </a:t>
            </a:r>
            <a:r>
              <a:rPr lang="pl-P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również służy </a:t>
            </a:r>
            <a:r>
              <a:rPr lang="pl-PL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komunikacji </a:t>
            </a:r>
            <a:r>
              <a:rPr lang="pl-P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 w </a:t>
            </a:r>
            <a:r>
              <a:rPr lang="pl-PL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skali </a:t>
            </a:r>
            <a:r>
              <a:rPr lang="pl-P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globalnej. Internet </a:t>
            </a:r>
            <a:r>
              <a:rPr lang="pl-PL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to nie tylko baza wiedzy, ale także szereg </a:t>
            </a:r>
            <a:r>
              <a:rPr lang="pl-P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pułapek</a:t>
            </a:r>
            <a:br>
              <a:rPr lang="pl-P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</a:br>
            <a:r>
              <a:rPr lang="pl-P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 i </a:t>
            </a:r>
            <a:r>
              <a:rPr lang="pl-PL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niebezpieczeństw.</a:t>
            </a:r>
            <a:r>
              <a:rPr lang="pl-PL" sz="3600" dirty="0">
                <a:latin typeface="Arial Nova Cond" pitchFamily="34" charset="0"/>
              </a:rPr>
              <a:t/>
            </a:r>
            <a:br>
              <a:rPr lang="pl-PL" sz="3600" dirty="0">
                <a:latin typeface="Arial Nova Cond" pitchFamily="34" charset="0"/>
              </a:rPr>
            </a:br>
            <a:endParaRPr lang="pl-PL" sz="3600" dirty="0">
              <a:latin typeface="Arial Nova Cond" pitchFamily="34" charset="0"/>
            </a:endParaRPr>
          </a:p>
        </p:txBody>
      </p:sp>
      <p:pic>
        <p:nvPicPr>
          <p:cNvPr id="5" name="Obraz 4" descr="Zasada notice and takedow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984" y="3933054"/>
            <a:ext cx="4248472" cy="250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122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6104" y="84692"/>
            <a:ext cx="8173313" cy="2520280"/>
          </a:xfrm>
        </p:spPr>
        <p:txBody>
          <a:bodyPr>
            <a:noAutofit/>
          </a:bodyPr>
          <a:lstStyle/>
          <a:p>
            <a:pPr algn="l"/>
            <a:r>
              <a:rPr lang="pl-PL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Każdy człowiek potrzebuje miłości, poczucia bezpieczeństwa oraz akceptacji. Obecnie media pełnią rolę ucieczki od szarej, bezbarwnej, często wręcz bolesnej rzeczywistości dla wszystkich, którzy nie znajdują oparcia wśród najbliższych. </a:t>
            </a:r>
          </a:p>
        </p:txBody>
      </p:sp>
      <p:pic>
        <p:nvPicPr>
          <p:cNvPr id="6" name="Obraz 5" descr="Opinie w sieci - ZENS.PL SKLEP REKLAMOWY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9992" y="2996952"/>
            <a:ext cx="4248472" cy="2634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ole tekstowe 9"/>
          <p:cNvSpPr txBox="1"/>
          <p:nvPr/>
        </p:nvSpPr>
        <p:spPr>
          <a:xfrm>
            <a:off x="107504" y="2604972"/>
            <a:ext cx="42839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Młodzi ludzie często czują się odtrąceni, małowartościowi, niezauważani. Szukają sposobu, aby zaspokoić te bardzo ważne dla prawidłowego rozwoju </a:t>
            </a:r>
          </a:p>
          <a:p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i zdrowia psychicznego potrzeby. Często odnajdują je w telewizji </a:t>
            </a:r>
          </a:p>
          <a:p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i Internecie za pośrednictwem gier komputerowych lub portali społecznościowych. </a:t>
            </a:r>
            <a:endParaRPr lang="pl-PL" sz="24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74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4531" y="1196752"/>
            <a:ext cx="9009469" cy="2808312"/>
          </a:xfrm>
        </p:spPr>
        <p:txBody>
          <a:bodyPr>
            <a:noAutofit/>
          </a:bodyPr>
          <a:lstStyle/>
          <a:p>
            <a:pPr algn="l"/>
            <a:r>
              <a:rPr lang="pl-PL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Współcześni rodzice nie zawsze są świadomi, jakie wzorce ich dzieci czerpią ze świata cyberprzestrzeni. Świata, gdzie zaciera się granica między dziecięcością, młodością a dorosłością. </a:t>
            </a:r>
            <a:br>
              <a:rPr lang="pl-PL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</a:br>
            <a:r>
              <a:rPr lang="pl-PL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Skutkiem czego generują się nowe problemy wychowawcze młodego pokolenia. Pod wpływem mediów i coraz to nowszej technologii zmieniają się również tradycyjne formy przemocy wśród dzieci i młodzieży.</a:t>
            </a:r>
            <a:r>
              <a:rPr lang="pl-PL" sz="2600" dirty="0" smtClean="0">
                <a:latin typeface="Arial Nova Cond Light" pitchFamily="34" charset="0"/>
              </a:rPr>
              <a:t/>
            </a:r>
            <a:br>
              <a:rPr lang="pl-PL" sz="2600" dirty="0" smtClean="0">
                <a:latin typeface="Arial Nova Cond Light" pitchFamily="34" charset="0"/>
              </a:rPr>
            </a:br>
            <a:endParaRPr lang="pl-PL" sz="2600" dirty="0">
              <a:latin typeface="Arial Nova Cond Light" pitchFamily="34" charset="0"/>
            </a:endParaRPr>
          </a:p>
        </p:txBody>
      </p:sp>
      <p:pic>
        <p:nvPicPr>
          <p:cNvPr id="7" name="Obraz 6" descr="Zagrożenia w sieci! – Szkoła Podstawowa nr 1 im. Jana Wyżykowskiego w  Polkowicach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714752"/>
            <a:ext cx="411075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Anonimowa cyberprzemoc w sieci - CyberDefence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429132"/>
            <a:ext cx="3357586" cy="18314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500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4" b="6389"/>
          <a:stretch/>
        </p:blipFill>
        <p:spPr bwMode="auto">
          <a:xfrm>
            <a:off x="1759980" y="3068960"/>
            <a:ext cx="5715000" cy="337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0" y="476672"/>
            <a:ext cx="9144000" cy="2448272"/>
          </a:xfrm>
        </p:spPr>
        <p:txBody>
          <a:bodyPr>
            <a:normAutofit fontScale="55000" lnSpcReduction="20000"/>
          </a:bodyPr>
          <a:lstStyle/>
          <a:p>
            <a:r>
              <a:rPr lang="pl-PL" sz="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ova Cond" pitchFamily="34" charset="0"/>
              </a:rPr>
              <a:t>Współczesny człowiek żyje obecnie w świecie, który składa się z dwóch rzeczywistości pierwsza z nich jest realna, druga zaś to cyber. Taka sytuacja powoduje, że obok tradycyjnych zagrożeń płynących </a:t>
            </a:r>
          </a:p>
          <a:p>
            <a:r>
              <a:rPr lang="pl-PL" sz="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ova Cond" pitchFamily="34" charset="0"/>
              </a:rPr>
              <a:t>z codziennego życia pojawiają się nowe, dotąd nieznane </a:t>
            </a:r>
          </a:p>
          <a:p>
            <a:r>
              <a:rPr lang="pl-PL" sz="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ova Cond" pitchFamily="34" charset="0"/>
              </a:rPr>
              <a:t>i niebezpieczne. Młodzi ludzie spędzają w sieci coraz więcej czasu. Portale społecznościowe, czaty, blogi to tylko przykład usług, z których korzystają najchętniej w wolnym czasie.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5024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252536" y="404664"/>
            <a:ext cx="9793088" cy="1143000"/>
          </a:xfrm>
        </p:spPr>
        <p:txBody>
          <a:bodyPr>
            <a:normAutofit fontScale="90000"/>
          </a:bodyPr>
          <a:lstStyle/>
          <a:p>
            <a:r>
              <a:rPr lang="pl-PL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Jak chronić się przed niebezpieczeństwem w sieci?</a:t>
            </a: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ova Cond" pitchFamily="34" charset="0"/>
              </a:rPr>
              <a:t>- nigdy </a:t>
            </a:r>
            <a:r>
              <a:rPr lang="pl-PL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ova Cond" pitchFamily="34" charset="0"/>
              </a:rPr>
              <a:t>nie należy podawać w Internecie swojego prawdziwego imienia i </a:t>
            </a: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ova Cond" pitchFamily="34" charset="0"/>
              </a:rPr>
              <a:t>nazwiska, 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ova Cond" pitchFamily="34" charset="0"/>
            </a:endParaRPr>
          </a:p>
          <a:p>
            <a:pPr marL="0" lvl="0" indent="0">
              <a:buNone/>
            </a:pP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ova Cond" pitchFamily="34" charset="0"/>
              </a:rPr>
              <a:t>- nigdy </a:t>
            </a:r>
            <a:r>
              <a:rPr lang="pl-PL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ova Cond" pitchFamily="34" charset="0"/>
              </a:rPr>
              <a:t>nie należy wysyłać swoich zdjęć osobom, których nie znamy. Nie mamy pewności do kogo </a:t>
            </a: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ova Cond" pitchFamily="34" charset="0"/>
              </a:rPr>
              <a:t>trafią,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ova Cond" pitchFamily="34" charset="0"/>
            </a:endParaRPr>
          </a:p>
          <a:p>
            <a:pPr marL="0" lvl="0" indent="0">
              <a:buNone/>
            </a:pP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ova Cond" pitchFamily="34" charset="0"/>
              </a:rPr>
              <a:t>- nie </a:t>
            </a:r>
            <a:r>
              <a:rPr lang="pl-PL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ova Cond" pitchFamily="34" charset="0"/>
              </a:rPr>
              <a:t>należy odpowiadać na wulgarne wiadomości, lub takie, które wzbudzają podejrzenia lub </a:t>
            </a: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ova Cond" pitchFamily="34" charset="0"/>
              </a:rPr>
              <a:t>niepokój,</a:t>
            </a:r>
          </a:p>
          <a:p>
            <a:pPr marL="0" lvl="0" indent="0">
              <a:buNone/>
            </a:pP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ova Cond" pitchFamily="34" charset="0"/>
              </a:rPr>
              <a:t>- nigdy </a:t>
            </a:r>
            <a:r>
              <a:rPr lang="pl-PL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ova Cond" pitchFamily="34" charset="0"/>
              </a:rPr>
              <a:t>nie mamy pewności kto jest po drugiej stronie </a:t>
            </a: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ova Cond" pitchFamily="34" charset="0"/>
              </a:rPr>
              <a:t>monitora, dlatego </a:t>
            </a:r>
            <a:r>
              <a:rPr lang="pl-PL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ova Cond" pitchFamily="34" charset="0"/>
              </a:rPr>
              <a:t>należy zachować czujność,</a:t>
            </a:r>
          </a:p>
          <a:p>
            <a:pPr marL="0" lvl="0" indent="0">
              <a:buNone/>
            </a:pP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ova Cond" pitchFamily="34" charset="0"/>
              </a:rPr>
              <a:t>- nie </a:t>
            </a:r>
            <a:r>
              <a:rPr lang="pl-PL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ova Cond" pitchFamily="34" charset="0"/>
              </a:rPr>
              <a:t>należy ufać wszystkim informacjom znalezionym w sieci, nie </a:t>
            </a: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ova Cond" pitchFamily="34" charset="0"/>
              </a:rPr>
              <a:t>wszystkie </a:t>
            </a:r>
            <a:r>
              <a:rPr lang="pl-PL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ova Cond" pitchFamily="34" charset="0"/>
              </a:rPr>
              <a:t>mogą okazać się prawdziwe, należy sprawdzać ich </a:t>
            </a: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ova Cond" pitchFamily="34" charset="0"/>
              </a:rPr>
              <a:t>wiarygodność,</a:t>
            </a:r>
          </a:p>
          <a:p>
            <a:pPr marL="0" lvl="0" indent="0">
              <a:buNone/>
            </a:pP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ova Cond" pitchFamily="34" charset="0"/>
              </a:rPr>
              <a:t>- należy pamiętać, że spotkania z osobami poznanymi w sieci mogą być bardzo niebezpieczne,</a:t>
            </a:r>
          </a:p>
          <a:p>
            <a:pPr marL="0" lvl="0" indent="0">
              <a:buNone/>
            </a:pP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ova Cond" pitchFamily="34" charset="0"/>
              </a:rPr>
              <a:t>- nigdy nie należy podawać nikomu haseł, hasło powinno być tajemnicą i nie może być łatwe do odgadnięcia,</a:t>
            </a:r>
          </a:p>
        </p:txBody>
      </p:sp>
    </p:spTree>
    <p:extLst>
      <p:ext uri="{BB962C8B-B14F-4D97-AF65-F5344CB8AC3E}">
        <p14:creationId xmlns:p14="http://schemas.microsoft.com/office/powerpoint/2010/main" val="285402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79512" y="404664"/>
            <a:ext cx="8964488" cy="2245807"/>
          </a:xfrm>
        </p:spPr>
        <p:txBody>
          <a:bodyPr>
            <a:noAutofit/>
          </a:bodyPr>
          <a:lstStyle/>
          <a:p>
            <a:pPr lvl="0" algn="l"/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- pod żadnym </a:t>
            </a:r>
            <a:r>
              <a:rPr lang="pl-PL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pozorem nie należy w Internecie podawać swojego adresu zamieszkania, numeru telefonu, informacji o rodzinie itp., </a:t>
            </a:r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</a:br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- nie </a:t>
            </a:r>
            <a:r>
              <a:rPr lang="pl-PL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należy publikować zdjęć osób, które nie wyrażają na to zgody</a:t>
            </a:r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,</a:t>
            </a:r>
            <a:r>
              <a:rPr lang="pl-PL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pl-PL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</a:br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- podczas </a:t>
            </a:r>
            <a:r>
              <a:rPr lang="pl-PL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robienia zakupów przez Internet nigdy nie wolno podawać numeru karty kredytowej. </a:t>
            </a:r>
            <a:endParaRPr lang="pl-PL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ova Cond Light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4357686" y="5572140"/>
            <a:ext cx="450059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Osoby niepełnoletnie takie zakupy powinny konsultować z osobami dorosłymi.</a:t>
            </a:r>
          </a:p>
          <a:p>
            <a:endParaRPr lang="pl-PL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9" b="5140"/>
          <a:stretch/>
        </p:blipFill>
        <p:spPr bwMode="auto">
          <a:xfrm>
            <a:off x="4286248" y="2571744"/>
            <a:ext cx="4518445" cy="2654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 descr="Co zrobić, gdy ktoś umieścił w sieci zdjęcie bez Twojej zgody, czyli sex w  Internecie - SerwisPrawa.p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9"/>
          <a:stretch/>
        </p:blipFill>
        <p:spPr bwMode="auto">
          <a:xfrm>
            <a:off x="500034" y="3143248"/>
            <a:ext cx="3384376" cy="249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07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5846" y="-171400"/>
            <a:ext cx="8913440" cy="2907754"/>
          </a:xfrm>
        </p:spPr>
        <p:txBody>
          <a:bodyPr>
            <a:noAutofit/>
          </a:bodyPr>
          <a:lstStyle/>
          <a:p>
            <a:pPr algn="l"/>
            <a:r>
              <a:rPr lang="pl-PL" sz="2400" dirty="0"/>
              <a:t> </a:t>
            </a:r>
            <a:r>
              <a:rPr lang="pl-PL" sz="2000" dirty="0"/>
              <a:t/>
            </a:r>
            <a:br>
              <a:rPr lang="pl-PL" sz="2000" dirty="0"/>
            </a:br>
            <a:r>
              <a:rPr lang="pl-PL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Dzieci nie często mówią rodzicom o </a:t>
            </a:r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doświadczaniu cyberprzemocy. </a:t>
            </a:r>
            <a:b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</a:br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Istnieją </a:t>
            </a:r>
            <a:r>
              <a:rPr lang="pl-PL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jednak </a:t>
            </a:r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sygnały, </a:t>
            </a:r>
            <a:r>
              <a:rPr lang="pl-PL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które mogą na to wskazywać. </a:t>
            </a:r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               </a:t>
            </a:r>
            <a:b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</a:br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Najgorsze </a:t>
            </a:r>
            <a:r>
              <a:rPr lang="pl-PL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co może zrobić rodzić to po prostu zbagatelizować sprawę, czekając aż problem sam minie. </a:t>
            </a:r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 Niepokój </a:t>
            </a:r>
            <a:r>
              <a:rPr lang="pl-PL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może budzić sytuacja w której</a:t>
            </a:r>
            <a:r>
              <a:rPr lang="pl-PL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:</a:t>
            </a:r>
            <a:r>
              <a:rPr lang="pl-PL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ova Cond Light" pitchFamily="34" charset="0"/>
              </a:rPr>
              <a:t/>
            </a:r>
            <a:br>
              <a:rPr lang="pl-PL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ova Cond Light" pitchFamily="34" charset="0"/>
              </a:rPr>
            </a:br>
            <a:r>
              <a:rPr lang="pl-PL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ova Cond Light" pitchFamily="34" charset="0"/>
              </a:rPr>
              <a:t/>
            </a:r>
            <a:br>
              <a:rPr lang="pl-PL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ova Cond Light" pitchFamily="34" charset="0"/>
              </a:rPr>
            </a:br>
            <a:r>
              <a:rPr lang="pl-PL" sz="2600" dirty="0"/>
              <a:t> </a:t>
            </a:r>
            <a:br>
              <a:rPr lang="pl-PL" sz="2600" dirty="0"/>
            </a:br>
            <a:endParaRPr lang="pl-PL" sz="26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3714" y="1839577"/>
            <a:ext cx="7545288" cy="3240360"/>
          </a:xfrm>
        </p:spPr>
        <p:txBody>
          <a:bodyPr>
            <a:noAutofit/>
          </a:bodyPr>
          <a:lstStyle/>
          <a:p>
            <a:pPr lvl="0" algn="l"/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- dziecko </a:t>
            </a:r>
            <a:r>
              <a:rPr lang="pl-PL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jest zdenerwowane po korzystaniu z </a:t>
            </a:r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komputera, może mieć gwałtowne </a:t>
            </a:r>
            <a:r>
              <a:rPr lang="pl-PL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zmiany nastroju,</a:t>
            </a:r>
          </a:p>
          <a:p>
            <a:pPr lvl="0" algn="l"/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- po </a:t>
            </a:r>
            <a:r>
              <a:rPr lang="pl-PL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otrzymaniu wiadomości sms, staje się smutne, </a:t>
            </a:r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przybite, wycofane</a:t>
            </a:r>
            <a:r>
              <a:rPr lang="pl-PL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,</a:t>
            </a:r>
          </a:p>
          <a:p>
            <a:pPr lvl="0" algn="l"/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- unika </a:t>
            </a:r>
            <a:r>
              <a:rPr lang="pl-PL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kontaktu z bliskimi oraz rówieśnikami,</a:t>
            </a:r>
          </a:p>
          <a:p>
            <a:pPr lvl="0" algn="l"/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- następuje </a:t>
            </a:r>
            <a:r>
              <a:rPr lang="pl-PL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znaczne obniżenie wyników w nauce,</a:t>
            </a:r>
          </a:p>
          <a:p>
            <a:pPr lvl="0" algn="l"/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- dziecko </a:t>
            </a:r>
            <a:r>
              <a:rPr lang="pl-PL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po odejściu od komputera płacze.</a:t>
            </a:r>
          </a:p>
          <a:p>
            <a:pPr algn="l"/>
            <a:endParaRPr lang="pl-PL" sz="2400" b="1" dirty="0">
              <a:solidFill>
                <a:schemeClr val="tx1"/>
              </a:solidFill>
              <a:latin typeface="Arial Nova Cond Light" pitchFamily="34" charset="0"/>
            </a:endParaRPr>
          </a:p>
        </p:txBody>
      </p:sp>
      <p:pic>
        <p:nvPicPr>
          <p:cNvPr id="8194" name="Picture 2" descr="Cyberprzemoc - 5 zagrożeń, na jakie narażone jest twoje dziecko: rodzice  nawet nie zdają sobie z teg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5" t="17120" r="18621" b="13245"/>
          <a:stretch/>
        </p:blipFill>
        <p:spPr bwMode="auto">
          <a:xfrm>
            <a:off x="5652120" y="4651009"/>
            <a:ext cx="3312368" cy="199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4" b="6037"/>
          <a:stretch/>
        </p:blipFill>
        <p:spPr bwMode="auto">
          <a:xfrm>
            <a:off x="843572" y="4941168"/>
            <a:ext cx="3760767" cy="1815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097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1143000"/>
          </a:xfrm>
        </p:spPr>
        <p:txBody>
          <a:bodyPr>
            <a:noAutofit/>
          </a:bodyPr>
          <a:lstStyle/>
          <a:p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ova Cond" pitchFamily="34" charset="0"/>
              </a:rPr>
              <a:t>Już od najmłodszych lat powinno uczyć się dzieci korzystania </a:t>
            </a:r>
            <a:b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ova Cond" pitchFamily="34" charset="0"/>
              </a:rPr>
            </a:br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ova Cond" pitchFamily="34" charset="0"/>
              </a:rPr>
              <a:t>z Internetu oraz urządzeń elektronicznych ze szczególnym uwzględnieniem szacunku do innych użytkowników.</a:t>
            </a:r>
            <a:b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ova Cond" pitchFamily="34" charset="0"/>
              </a:rPr>
            </a:br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ova Cond" pitchFamily="34" charset="0"/>
              </a:rPr>
              <a:t> Prawidłowego korzystania z Internetu uczy NETYKIETA.</a:t>
            </a:r>
            <a:endParaRPr lang="pl-PL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ova Cond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2257588"/>
            <a:ext cx="5418286" cy="4215031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nie </a:t>
            </a:r>
            <a:r>
              <a:rPr lang="pl-PL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bądź wulgarny, stosuj się do zasad ortografii i </a:t>
            </a: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interpunkcji,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/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nie </a:t>
            </a:r>
            <a:r>
              <a:rPr lang="pl-PL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wysyłaj tzw. </a:t>
            </a: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łańcuszków,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/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zawsze </a:t>
            </a:r>
            <a:r>
              <a:rPr lang="pl-PL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pisz na </a:t>
            </a: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temat,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/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zapoznaj </a:t>
            </a:r>
            <a:r>
              <a:rPr lang="pl-PL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się z regułami </a:t>
            </a: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danego </a:t>
            </a:r>
            <a:r>
              <a:rPr lang="pl-PL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forum</a:t>
            </a: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/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nie </a:t>
            </a:r>
            <a:r>
              <a:rPr lang="pl-PL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pisz wiadomości dużymi </a:t>
            </a: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literami,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/>
            <a:r>
              <a:rPr lang="pl-PL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ie </a:t>
            </a:r>
            <a:r>
              <a:rPr lang="pl-PL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obrażaj i nie prowokuj do kłótni innych użytkowników (nie bądź trollem</a:t>
            </a: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),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/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nie </a:t>
            </a:r>
            <a:r>
              <a:rPr lang="pl-PL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wysyłaj identycznych wiadomości </a:t>
            </a: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 </a:t>
            </a:r>
            <a:r>
              <a:rPr lang="pl-PL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krótkich odstępach tzw. </a:t>
            </a:r>
            <a:r>
              <a:rPr lang="pl-PL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flooding</a:t>
            </a: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/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nie </a:t>
            </a:r>
            <a:r>
              <a:rPr lang="pl-PL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wysyłaj niepotrzebnych </a:t>
            </a: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wiadomości,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/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używaj emotikonów </a:t>
            </a:r>
            <a:r>
              <a:rPr lang="pl-PL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 rozwagą – mają one być tylko dodatkiem do treści.</a:t>
            </a:r>
          </a:p>
          <a:p>
            <a:endParaRPr lang="pl-P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2" b="9472"/>
          <a:stretch/>
        </p:blipFill>
        <p:spPr bwMode="auto">
          <a:xfrm>
            <a:off x="5100225" y="2188519"/>
            <a:ext cx="3600400" cy="2191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1" t="11111" r="6343" b="22418"/>
          <a:stretch/>
        </p:blipFill>
        <p:spPr bwMode="auto">
          <a:xfrm>
            <a:off x="5652120" y="4725144"/>
            <a:ext cx="2975957" cy="1717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330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595</Words>
  <Application>Microsoft Office PowerPoint</Application>
  <PresentationFormat>Pokaz na ekranie (4:3)</PresentationFormat>
  <Paragraphs>51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8" baseType="lpstr">
      <vt:lpstr>Arial</vt:lpstr>
      <vt:lpstr>Arial Narrow</vt:lpstr>
      <vt:lpstr>Arial Nova Cond</vt:lpstr>
      <vt:lpstr>Arial Nova Cond Light</vt:lpstr>
      <vt:lpstr>Bookman Old Style</vt:lpstr>
      <vt:lpstr>Calibri</vt:lpstr>
      <vt:lpstr>Motyw pakietu Office</vt:lpstr>
      <vt:lpstr>Prezentacja programu PowerPoint</vt:lpstr>
      <vt:lpstr>Internet to obecnie najpopularniejsze medium, jest nie tylko źródłem szerokiej i aktualnej wiedzy, wszelkiego rodzaju rozrywki, lecz również służy komunikacji  w skali globalnej. Internet to nie tylko baza wiedzy, ale także szereg pułapek  i niebezpieczeństw. </vt:lpstr>
      <vt:lpstr>Każdy człowiek potrzebuje miłości, poczucia bezpieczeństwa oraz akceptacji. Obecnie media pełnią rolę ucieczki od szarej, bezbarwnej, często wręcz bolesnej rzeczywistości dla wszystkich, którzy nie znajdują oparcia wśród najbliższych. </vt:lpstr>
      <vt:lpstr>Współcześni rodzice nie zawsze są świadomi, jakie wzorce ich dzieci czerpią ze świata cyberprzestrzeni. Świata, gdzie zaciera się granica między dziecięcością, młodością a dorosłością.  Skutkiem czego generują się nowe problemy wychowawcze młodego pokolenia. Pod wpływem mediów i coraz to nowszej technologii zmieniają się również tradycyjne formy przemocy wśród dzieci i młodzieży. </vt:lpstr>
      <vt:lpstr>Prezentacja programu PowerPoint</vt:lpstr>
      <vt:lpstr>Jak chronić się przed niebezpieczeństwem w sieci? </vt:lpstr>
      <vt:lpstr>- pod żadnym pozorem nie należy w Internecie podawać swojego adresu zamieszkania, numeru telefonu, informacji o rodzinie itp.,  - nie należy publikować zdjęć osób, które nie wyrażają na to zgody, - podczas robienia zakupów przez Internet nigdy nie wolno podawać numeru karty kredytowej. </vt:lpstr>
      <vt:lpstr>  Dzieci nie często mówią rodzicom o doświadczaniu cyberprzemocy.  Istnieją jednak sygnały, które mogą na to wskazywać.                 Najgorsze co może zrobić rodzić to po prostu zbagatelizować sprawę, czekając aż problem sam minie.  Niepokój może budzić sytuacja w której:    </vt:lpstr>
      <vt:lpstr>Już od najmłodszych lat powinno uczyć się dzieci korzystania  z Internetu oraz urządzeń elektronicznych ze szczególnym uwzględnieniem szacunku do innych użytkowników.  Prawidłowego korzystania z Internetu uczy NETYKIETA.</vt:lpstr>
      <vt:lpstr>Istnieją różne zespoły i linie pomocowe które zajmują się problemami dotyczącymi bezpieczeństwa dzieci w Internecie. Na stronach tych instytucji zamieszczone są informacje  i wskazówki, dotyczące rozwiązywania różnych problemów.  </vt:lpstr>
      <vt:lpstr>Prezentacja programu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Cyberbezpieczeństwo dzieci      i młodzieży</dc:title>
  <dc:creator>Iwona Buczyńska</dc:creator>
  <cp:lastModifiedBy>pracownia</cp:lastModifiedBy>
  <cp:revision>22</cp:revision>
  <dcterms:created xsi:type="dcterms:W3CDTF">2021-01-31T18:11:22Z</dcterms:created>
  <dcterms:modified xsi:type="dcterms:W3CDTF">2021-02-09T22:07:22Z</dcterms:modified>
</cp:coreProperties>
</file>